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7" r:id="rId2"/>
    <p:sldId id="281" r:id="rId3"/>
    <p:sldId id="319" r:id="rId4"/>
    <p:sldId id="316" r:id="rId5"/>
    <p:sldId id="315" r:id="rId6"/>
    <p:sldId id="334" r:id="rId7"/>
    <p:sldId id="322" r:id="rId8"/>
    <p:sldId id="320" r:id="rId9"/>
    <p:sldId id="330" r:id="rId10"/>
    <p:sldId id="331" r:id="rId11"/>
    <p:sldId id="321" r:id="rId12"/>
    <p:sldId id="333" r:id="rId13"/>
    <p:sldId id="32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27B979-CBD1-C084-39A3-23D4E6E86CE8}" name="Bethany Bentley" initials="BB" userId="S::bethanyb@hkusa.com::7e5e2462-2f29-4ab1-a65c-bb0dd0f3a61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712" autoAdjust="0"/>
  </p:normalViewPr>
  <p:slideViewPr>
    <p:cSldViewPr snapToGrid="0">
      <p:cViewPr varScale="1">
        <p:scale>
          <a:sx n="104" d="100"/>
          <a:sy n="104" d="100"/>
        </p:scale>
        <p:origin x="1026" y="108"/>
      </p:cViewPr>
      <p:guideLst/>
    </p:cSldViewPr>
  </p:slideViewPr>
  <p:outlineViewPr>
    <p:cViewPr>
      <p:scale>
        <a:sx n="33" d="100"/>
        <a:sy n="33" d="100"/>
      </p:scale>
      <p:origin x="0" y="-336"/>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7/24/2023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5</a:t>
            </a:fld>
            <a:endParaRPr lang="en-US"/>
          </a:p>
        </p:txBody>
      </p:sp>
    </p:spTree>
    <p:extLst>
      <p:ext uri="{BB962C8B-B14F-4D97-AF65-F5344CB8AC3E}">
        <p14:creationId xmlns:p14="http://schemas.microsoft.com/office/powerpoint/2010/main" val="903239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7/24/2023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7/24/2023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7/24/2023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7/24/2023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7/24/2023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7/24/2023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bcove.video/3Ai5M7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4A54-C743-B648-9707-7C557037BEC2}"/>
              </a:ext>
            </a:extLst>
          </p:cNvPr>
          <p:cNvSpPr>
            <a:spLocks noGrp="1"/>
          </p:cNvSpPr>
          <p:nvPr>
            <p:ph type="ctrTitle"/>
          </p:nvPr>
        </p:nvSpPr>
        <p:spPr/>
        <p:txBody>
          <a:bodyPr>
            <a:normAutofit/>
          </a:bodyPr>
          <a:lstStyle/>
          <a:p>
            <a:r>
              <a:rPr lang="en-US" dirty="0"/>
              <a:t>Abstinence and Contraception</a:t>
            </a:r>
          </a:p>
        </p:txBody>
      </p:sp>
      <p:sp>
        <p:nvSpPr>
          <p:cNvPr id="3" name="Subtitle 2">
            <a:extLst>
              <a:ext uri="{FF2B5EF4-FFF2-40B4-BE49-F238E27FC236}">
                <a16:creationId xmlns:a16="http://schemas.microsoft.com/office/drawing/2014/main" id="{477C76BC-B654-7C43-B829-7F8A9EA03B3A}"/>
              </a:ext>
            </a:extLst>
          </p:cNvPr>
          <p:cNvSpPr>
            <a:spLocks noGrp="1"/>
          </p:cNvSpPr>
          <p:nvPr>
            <p:ph type="subTitle" idx="1"/>
          </p:nvPr>
        </p:nvSpPr>
        <p:spPr/>
        <p:txBody>
          <a:bodyPr vert="horz" lIns="91440" tIns="45720" rIns="91440" bIns="45720" rtlCol="0" anchor="t">
            <a:normAutofit fontScale="92500" lnSpcReduction="20000"/>
          </a:bodyPr>
          <a:lstStyle/>
          <a:p>
            <a:r>
              <a:rPr lang="en-US" dirty="0"/>
              <a:t>Live Well: Reproductive and Sexual Health</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3F403F"/>
              </a:solidFill>
              <a:effectLst/>
              <a:uLnTx/>
              <a:uFillTx/>
              <a:latin typeface="Arial" panose="020B0604020202020204"/>
              <a:ea typeface="+mn-ea"/>
              <a:cs typeface="+mn-cs"/>
            </a:endParaRPr>
          </a:p>
          <a:p>
            <a:pPr marL="0" marR="0" lvl="0" indent="0"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3F403F"/>
                </a:solidFill>
                <a:effectLst/>
                <a:uLnTx/>
                <a:uFillTx/>
                <a:latin typeface="Arial" panose="020B0604020202020204"/>
                <a:ea typeface="+mn-ea"/>
                <a:cs typeface="+mn-cs"/>
              </a:rPr>
              <a:t>Click on the link to view the video associated with this lesson: </a:t>
            </a:r>
            <a:r>
              <a:rPr kumimoji="0" lang="en-US" sz="1800" b="0" i="0" u="none" strike="noStrike" kern="1200" cap="none" spc="0" normalizeH="0" baseline="0" noProof="0" dirty="0">
                <a:ln>
                  <a:noFill/>
                </a:ln>
                <a:solidFill>
                  <a:srgbClr val="3F403F"/>
                </a:solidFill>
                <a:effectLst/>
                <a:uLnTx/>
                <a:uFillTx/>
                <a:latin typeface="Arial" panose="020B0604020202020204"/>
                <a:ea typeface="+mn-ea"/>
                <a:cs typeface="+mn-cs"/>
                <a:hlinkClick r:id="rId2"/>
              </a:rPr>
              <a:t>https://bcove.video/3Ai5M7z</a:t>
            </a:r>
            <a:r>
              <a:rPr kumimoji="0" lang="en-US" sz="1800" b="0" i="0" u="none" strike="noStrike" kern="1200" cap="none" spc="0" normalizeH="0" baseline="0" noProof="0" dirty="0">
                <a:ln>
                  <a:noFill/>
                </a:ln>
                <a:solidFill>
                  <a:srgbClr val="3F403F"/>
                </a:solidFill>
                <a:effectLst/>
                <a:uLnTx/>
                <a:uFillTx/>
                <a:latin typeface="Arial" panose="020B0604020202020204"/>
                <a:ea typeface="+mn-ea"/>
                <a:cs typeface="+mn-cs"/>
              </a:rPr>
              <a:t> </a:t>
            </a:r>
            <a:endParaRPr lang="en-US" dirty="0"/>
          </a:p>
          <a:p>
            <a:endParaRPr lang="en-US" dirty="0"/>
          </a:p>
        </p:txBody>
      </p:sp>
    </p:spTree>
    <p:extLst>
      <p:ext uri="{BB962C8B-B14F-4D97-AF65-F5344CB8AC3E}">
        <p14:creationId xmlns:p14="http://schemas.microsoft.com/office/powerpoint/2010/main" val="199280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D6773-D717-EBE1-CA6C-5EC951FBCE85}"/>
              </a:ext>
            </a:extLst>
          </p:cNvPr>
          <p:cNvSpPr>
            <a:spLocks noGrp="1"/>
          </p:cNvSpPr>
          <p:nvPr>
            <p:ph type="title"/>
          </p:nvPr>
        </p:nvSpPr>
        <p:spPr/>
        <p:txBody>
          <a:bodyPr>
            <a:normAutofit fontScale="90000"/>
          </a:bodyPr>
          <a:lstStyle/>
          <a:p>
            <a:pPr algn="ctr"/>
            <a:r>
              <a:rPr lang="en-US" dirty="0"/>
              <a:t>The Primary Categories of Contraceptives</a:t>
            </a:r>
            <a:br>
              <a:rPr lang="en-US" dirty="0"/>
            </a:br>
            <a:r>
              <a:rPr lang="en-US" sz="2700" i="1" dirty="0"/>
              <a:t>(3 of 4)</a:t>
            </a:r>
          </a:p>
        </p:txBody>
      </p:sp>
      <p:sp>
        <p:nvSpPr>
          <p:cNvPr id="3" name="Content Placeholder 2">
            <a:extLst>
              <a:ext uri="{FF2B5EF4-FFF2-40B4-BE49-F238E27FC236}">
                <a16:creationId xmlns:a16="http://schemas.microsoft.com/office/drawing/2014/main" id="{376F292C-0756-7F1A-362B-01289C11BB56}"/>
              </a:ext>
            </a:extLst>
          </p:cNvPr>
          <p:cNvSpPr>
            <a:spLocks noGrp="1"/>
          </p:cNvSpPr>
          <p:nvPr>
            <p:ph idx="1"/>
          </p:nvPr>
        </p:nvSpPr>
        <p:spPr>
          <a:xfrm>
            <a:off x="628650" y="1886585"/>
            <a:ext cx="7886700" cy="4351338"/>
          </a:xfrm>
        </p:spPr>
        <p:txBody>
          <a:bodyPr vert="horz" lIns="91440" tIns="45720" rIns="91440" bIns="45720" rtlCol="0" anchor="t">
            <a:normAutofit/>
          </a:bodyPr>
          <a:lstStyle/>
          <a:p>
            <a:r>
              <a:rPr lang="en-US" b="1" dirty="0">
                <a:cs typeface="Arial"/>
              </a:rPr>
              <a:t>Natural contraceptives </a:t>
            </a:r>
            <a:r>
              <a:rPr lang="en-US" dirty="0">
                <a:cs typeface="Arial"/>
              </a:rPr>
              <a:t>are not actual contraceptives but are methods to protect against pregnancy and STDs. </a:t>
            </a:r>
          </a:p>
          <a:p>
            <a:pPr lvl="1"/>
            <a:r>
              <a:rPr lang="en-US" dirty="0">
                <a:cs typeface="Arial"/>
              </a:rPr>
              <a:t>They include abstinence, which protects against pregnancy and STDs, withdrawal, and fertility awareness method (FAM).</a:t>
            </a:r>
          </a:p>
          <a:p>
            <a:pPr marL="0" indent="0">
              <a:buNone/>
            </a:pPr>
            <a:endParaRPr lang="en-US" dirty="0">
              <a:cs typeface="Arial"/>
            </a:endParaRPr>
          </a:p>
          <a:p>
            <a:pPr marL="0" indent="0">
              <a:buNone/>
            </a:pPr>
            <a:endParaRPr lang="en-US" dirty="0">
              <a:cs typeface="Arial"/>
            </a:endParaRPr>
          </a:p>
          <a:p>
            <a:pPr marL="0" indent="0">
              <a:buNone/>
            </a:pPr>
            <a:endParaRPr lang="en-US" sz="1400" dirty="0">
              <a:cs typeface="Arial"/>
            </a:endParaRPr>
          </a:p>
          <a:p>
            <a:pPr marL="0" indent="0">
              <a:buNone/>
            </a:pPr>
            <a:endParaRPr lang="en-US" sz="1400" dirty="0">
              <a:cs typeface="Arial"/>
            </a:endParaRPr>
          </a:p>
          <a:p>
            <a:pPr marL="0" indent="0" algn="r">
              <a:buNone/>
            </a:pPr>
            <a:r>
              <a:rPr lang="en-US" sz="1400" i="1" dirty="0">
                <a:cs typeface="Arial"/>
              </a:rPr>
              <a:t>(continued)</a:t>
            </a:r>
          </a:p>
          <a:p>
            <a:pPr marL="0" indent="0" algn="r">
              <a:buNone/>
            </a:pPr>
            <a:endParaRPr lang="en-US" dirty="0">
              <a:cs typeface="Arial"/>
            </a:endParaRPr>
          </a:p>
        </p:txBody>
      </p:sp>
    </p:spTree>
    <p:extLst>
      <p:ext uri="{BB962C8B-B14F-4D97-AF65-F5344CB8AC3E}">
        <p14:creationId xmlns:p14="http://schemas.microsoft.com/office/powerpoint/2010/main" val="1424392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1EEE7-5145-9C09-AFEB-3BC8E8107601}"/>
              </a:ext>
            </a:extLst>
          </p:cNvPr>
          <p:cNvSpPr>
            <a:spLocks noGrp="1"/>
          </p:cNvSpPr>
          <p:nvPr>
            <p:ph type="title"/>
          </p:nvPr>
        </p:nvSpPr>
        <p:spPr/>
        <p:txBody>
          <a:bodyPr>
            <a:normAutofit fontScale="90000"/>
          </a:bodyPr>
          <a:lstStyle/>
          <a:p>
            <a:pPr algn="ctr"/>
            <a:r>
              <a:rPr lang="en-US" dirty="0"/>
              <a:t>The Primary Categories of Contraceptives</a:t>
            </a:r>
            <a:br>
              <a:rPr lang="en-US" dirty="0"/>
            </a:br>
            <a:r>
              <a:rPr lang="en-US" sz="2700" i="1" dirty="0"/>
              <a:t>(4 of 4)</a:t>
            </a:r>
            <a:endParaRPr lang="en-US" dirty="0"/>
          </a:p>
        </p:txBody>
      </p:sp>
      <p:sp>
        <p:nvSpPr>
          <p:cNvPr id="3" name="Content Placeholder 2">
            <a:extLst>
              <a:ext uri="{FF2B5EF4-FFF2-40B4-BE49-F238E27FC236}">
                <a16:creationId xmlns:a16="http://schemas.microsoft.com/office/drawing/2014/main" id="{4A63A2F2-3CF8-C314-2C9B-BE0656633A2C}"/>
              </a:ext>
            </a:extLst>
          </p:cNvPr>
          <p:cNvSpPr>
            <a:spLocks noGrp="1"/>
          </p:cNvSpPr>
          <p:nvPr>
            <p:ph idx="1"/>
          </p:nvPr>
        </p:nvSpPr>
        <p:spPr>
          <a:xfrm>
            <a:off x="628650" y="1886585"/>
            <a:ext cx="7886700" cy="4351338"/>
          </a:xfrm>
        </p:spPr>
        <p:txBody>
          <a:bodyPr vert="horz" lIns="91440" tIns="45720" rIns="91440" bIns="45720" rtlCol="0" anchor="t">
            <a:normAutofit/>
          </a:bodyPr>
          <a:lstStyle/>
          <a:p>
            <a:r>
              <a:rPr lang="en-US" dirty="0">
                <a:cs typeface="Arial"/>
              </a:rPr>
              <a:t>When someone does not want to have children, they choose a </a:t>
            </a:r>
            <a:r>
              <a:rPr lang="en-US" b="1" dirty="0">
                <a:cs typeface="Arial"/>
              </a:rPr>
              <a:t>permanent contraceptive. </a:t>
            </a:r>
            <a:endParaRPr lang="en-US" dirty="0">
              <a:cs typeface="Arial"/>
            </a:endParaRPr>
          </a:p>
          <a:p>
            <a:pPr lvl="1"/>
            <a:r>
              <a:rPr lang="en-US" dirty="0">
                <a:cs typeface="Arial"/>
              </a:rPr>
              <a:t>These are either tubal ligation for people with ovaries or a vasectomy for people with testicles. </a:t>
            </a:r>
          </a:p>
        </p:txBody>
      </p:sp>
    </p:spTree>
    <p:extLst>
      <p:ext uri="{BB962C8B-B14F-4D97-AF65-F5344CB8AC3E}">
        <p14:creationId xmlns:p14="http://schemas.microsoft.com/office/powerpoint/2010/main" val="1533515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4CD00-A2C0-A3A5-2305-562075FD97CF}"/>
              </a:ext>
            </a:extLst>
          </p:cNvPr>
          <p:cNvSpPr>
            <a:spLocks noGrp="1"/>
          </p:cNvSpPr>
          <p:nvPr>
            <p:ph type="title"/>
          </p:nvPr>
        </p:nvSpPr>
        <p:spPr/>
        <p:txBody>
          <a:bodyPr>
            <a:normAutofit/>
          </a:bodyPr>
          <a:lstStyle/>
          <a:p>
            <a:pPr algn="ctr"/>
            <a:r>
              <a:rPr lang="en-US" dirty="0"/>
              <a:t>Emergency Contraception</a:t>
            </a:r>
          </a:p>
        </p:txBody>
      </p:sp>
      <p:sp>
        <p:nvSpPr>
          <p:cNvPr id="3" name="Content Placeholder 2">
            <a:extLst>
              <a:ext uri="{FF2B5EF4-FFF2-40B4-BE49-F238E27FC236}">
                <a16:creationId xmlns:a16="http://schemas.microsoft.com/office/drawing/2014/main" id="{66DC6098-479D-F7E7-8EFF-4112A3F65344}"/>
              </a:ext>
            </a:extLst>
          </p:cNvPr>
          <p:cNvSpPr>
            <a:spLocks noGrp="1"/>
          </p:cNvSpPr>
          <p:nvPr>
            <p:ph idx="1"/>
          </p:nvPr>
        </p:nvSpPr>
        <p:spPr/>
        <p:txBody>
          <a:bodyPr>
            <a:normAutofit/>
          </a:bodyPr>
          <a:lstStyle/>
          <a:p>
            <a:r>
              <a:rPr lang="en-US" dirty="0"/>
              <a:t>A </a:t>
            </a:r>
            <a:r>
              <a:rPr lang="en-US" dirty="0">
                <a:solidFill>
                  <a:schemeClr val="tx1"/>
                </a:solidFill>
              </a:rPr>
              <a:t>medical</a:t>
            </a:r>
            <a:r>
              <a:rPr lang="en-US" dirty="0"/>
              <a:t> approach to preventing pregnancy after having unprotected sex. </a:t>
            </a:r>
          </a:p>
          <a:p>
            <a:pPr lvl="1"/>
            <a:r>
              <a:rPr lang="en-US" dirty="0"/>
              <a:t>It does not prevent the spread of STDs. </a:t>
            </a:r>
          </a:p>
          <a:p>
            <a:pPr lvl="1"/>
            <a:endParaRPr lang="en-US" dirty="0"/>
          </a:p>
          <a:p>
            <a:pPr marL="228600" lvl="1"/>
            <a:r>
              <a:rPr lang="en-US" sz="2800" dirty="0">
                <a:solidFill>
                  <a:schemeClr val="tx1"/>
                </a:solidFill>
              </a:rPr>
              <a:t>Used in emergency circumstances such as after</a:t>
            </a:r>
          </a:p>
          <a:p>
            <a:pPr marL="685800" lvl="2"/>
            <a:r>
              <a:rPr lang="en-US" sz="2400" dirty="0">
                <a:solidFill>
                  <a:schemeClr val="accent3"/>
                </a:solidFill>
              </a:rPr>
              <a:t>unprotected vaginal sex,</a:t>
            </a:r>
          </a:p>
          <a:p>
            <a:pPr marL="685800" lvl="2"/>
            <a:r>
              <a:rPr lang="en-US" sz="2400" dirty="0">
                <a:solidFill>
                  <a:schemeClr val="accent3"/>
                </a:solidFill>
              </a:rPr>
              <a:t>possible failure or incorrect use of contraceptive, or</a:t>
            </a:r>
          </a:p>
          <a:p>
            <a:pPr marL="685800" lvl="2"/>
            <a:r>
              <a:rPr lang="en-US" sz="2400" dirty="0">
                <a:solidFill>
                  <a:schemeClr val="accent3"/>
                </a:solidFill>
              </a:rPr>
              <a:t>rape.</a:t>
            </a:r>
          </a:p>
        </p:txBody>
      </p:sp>
    </p:spTree>
    <p:extLst>
      <p:ext uri="{BB962C8B-B14F-4D97-AF65-F5344CB8AC3E}">
        <p14:creationId xmlns:p14="http://schemas.microsoft.com/office/powerpoint/2010/main" val="1517532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650F2-67D9-9CBC-079B-42E1BD02A142}"/>
              </a:ext>
            </a:extLst>
          </p:cNvPr>
          <p:cNvSpPr>
            <a:spLocks noGrp="1"/>
          </p:cNvSpPr>
          <p:nvPr>
            <p:ph type="title"/>
          </p:nvPr>
        </p:nvSpPr>
        <p:spPr/>
        <p:txBody>
          <a:bodyPr/>
          <a:lstStyle/>
          <a:p>
            <a:r>
              <a:rPr lang="en-US" dirty="0"/>
              <a:t>Skill-Building Challenge</a:t>
            </a:r>
          </a:p>
        </p:txBody>
      </p:sp>
      <p:sp>
        <p:nvSpPr>
          <p:cNvPr id="3" name="Content Placeholder 2">
            <a:extLst>
              <a:ext uri="{FF2B5EF4-FFF2-40B4-BE49-F238E27FC236}">
                <a16:creationId xmlns:a16="http://schemas.microsoft.com/office/drawing/2014/main" id="{821A055A-8FE8-C2BD-F858-926768210B8C}"/>
              </a:ext>
            </a:extLst>
          </p:cNvPr>
          <p:cNvSpPr>
            <a:spLocks noGrp="1"/>
          </p:cNvSpPr>
          <p:nvPr>
            <p:ph idx="1"/>
          </p:nvPr>
        </p:nvSpPr>
        <p:spPr/>
        <p:txBody>
          <a:bodyPr vert="horz" lIns="91440" tIns="45720" rIns="91440" bIns="45720" rtlCol="0" anchor="t">
            <a:normAutofit fontScale="85000" lnSpcReduction="10000"/>
          </a:bodyPr>
          <a:lstStyle/>
          <a:p>
            <a:r>
              <a:rPr lang="en-US" dirty="0">
                <a:solidFill>
                  <a:schemeClr val="tx1"/>
                </a:solidFill>
                <a:cs typeface="Arial"/>
              </a:rPr>
              <a:t>The only way to completely prevent STDs and pregnancy is to be abstinent. As you become involved in a relationship, you might become sexually active. There are multiple contraceptives available. Some have varying success rates in preventing STDs and pregnancy, and some only prevent pregnancy. </a:t>
            </a:r>
            <a:endParaRPr lang="en-US" strike="sngStrike" dirty="0">
              <a:solidFill>
                <a:schemeClr val="tx1"/>
              </a:solidFill>
              <a:cs typeface="Arial"/>
            </a:endParaRPr>
          </a:p>
          <a:p>
            <a:r>
              <a:rPr lang="en-US" dirty="0">
                <a:solidFill>
                  <a:schemeClr val="tx1"/>
                </a:solidFill>
                <a:cs typeface="Arial"/>
              </a:rPr>
              <a:t>Using decision-making skill cues, decide whether using contraceptives or abstinence is better for you. If you decide to use contraceptives, choose which one would be best for you and explain why, including the contraceptive’s safety and efficacy in preventing STDs and unintended pregnancy. If you decide to be abstinent, explain why, including how to safely and effectively stay abstinent.  </a:t>
            </a:r>
          </a:p>
        </p:txBody>
      </p:sp>
    </p:spTree>
    <p:extLst>
      <p:ext uri="{BB962C8B-B14F-4D97-AF65-F5344CB8AC3E}">
        <p14:creationId xmlns:p14="http://schemas.microsoft.com/office/powerpoint/2010/main" val="155705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8A9D229-FDDA-0742-9B1E-E35214C59F1E}"/>
              </a:ext>
            </a:extLst>
          </p:cNvPr>
          <p:cNvSpPr>
            <a:spLocks noGrp="1"/>
          </p:cNvSpPr>
          <p:nvPr>
            <p:ph type="title"/>
          </p:nvPr>
        </p:nvSpPr>
        <p:spPr/>
        <p:txBody>
          <a:bodyPr/>
          <a:lstStyle/>
          <a:p>
            <a:r>
              <a:rPr lang="en-US" altLang="en-US" dirty="0"/>
              <a:t>Write About It</a:t>
            </a:r>
            <a:endParaRPr lang="en-US" dirty="0"/>
          </a:p>
        </p:txBody>
      </p:sp>
      <p:sp>
        <p:nvSpPr>
          <p:cNvPr id="3075" name="Content Placeholder 2">
            <a:extLst>
              <a:ext uri="{FF2B5EF4-FFF2-40B4-BE49-F238E27FC236}">
                <a16:creationId xmlns:a16="http://schemas.microsoft.com/office/drawing/2014/main" id="{1DEAF473-9E74-1446-829C-B0D21D9302BB}"/>
              </a:ext>
            </a:extLst>
          </p:cNvPr>
          <p:cNvSpPr>
            <a:spLocks noGrp="1"/>
          </p:cNvSpPr>
          <p:nvPr>
            <p:ph idx="1"/>
          </p:nvPr>
        </p:nvSpPr>
        <p:spPr/>
        <p:txBody>
          <a:bodyPr vert="horz" lIns="91440" tIns="45720" rIns="91440" bIns="45720" rtlCol="0" anchor="t">
            <a:normAutofit/>
          </a:bodyPr>
          <a:lstStyle/>
          <a:p>
            <a:pPr>
              <a:buFont typeface="Arial,Sans-Serif"/>
              <a:buChar char="•"/>
            </a:pPr>
            <a:r>
              <a:rPr lang="en-US" dirty="0"/>
              <a:t>List as many types of contraceptives as you can.</a:t>
            </a:r>
            <a:endParaRPr lang="en-US" dirty="0">
              <a:cs typeface="Arial"/>
            </a:endParaRPr>
          </a:p>
        </p:txBody>
      </p:sp>
    </p:spTree>
    <p:extLst>
      <p:ext uri="{BB962C8B-B14F-4D97-AF65-F5344CB8AC3E}">
        <p14:creationId xmlns:p14="http://schemas.microsoft.com/office/powerpoint/2010/main" val="2843138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9138B-7112-FCC8-DC6E-7E132936591A}"/>
              </a:ext>
            </a:extLst>
          </p:cNvPr>
          <p:cNvSpPr>
            <a:spLocks noGrp="1"/>
          </p:cNvSpPr>
          <p:nvPr>
            <p:ph type="title"/>
          </p:nvPr>
        </p:nvSpPr>
        <p:spPr/>
        <p:txBody>
          <a:bodyPr/>
          <a:lstStyle/>
          <a:p>
            <a:r>
              <a:rPr lang="en-US" dirty="0"/>
              <a:t>Can You . . .</a:t>
            </a:r>
          </a:p>
        </p:txBody>
      </p:sp>
      <p:sp>
        <p:nvSpPr>
          <p:cNvPr id="3" name="Content Placeholder 2">
            <a:extLst>
              <a:ext uri="{FF2B5EF4-FFF2-40B4-BE49-F238E27FC236}">
                <a16:creationId xmlns:a16="http://schemas.microsoft.com/office/drawing/2014/main" id="{B31C90AF-8344-2AA1-0B41-0C6E4993DF98}"/>
              </a:ext>
            </a:extLst>
          </p:cNvPr>
          <p:cNvSpPr>
            <a:spLocks noGrp="1"/>
          </p:cNvSpPr>
          <p:nvPr>
            <p:ph idx="1"/>
          </p:nvPr>
        </p:nvSpPr>
        <p:spPr/>
        <p:txBody>
          <a:bodyPr vert="horz" lIns="91440" tIns="45720" rIns="91440" bIns="45720" rtlCol="0" anchor="t">
            <a:normAutofit/>
          </a:bodyPr>
          <a:lstStyle/>
          <a:p>
            <a:pPr>
              <a:buFont typeface="Arial"/>
              <a:buChar char="•"/>
            </a:pPr>
            <a:r>
              <a:rPr lang="en-US" dirty="0">
                <a:ea typeface="+mn-lt"/>
                <a:cs typeface="+mn-lt"/>
              </a:rPr>
              <a:t>assess the advantages and disadvantages of choosing abstinence or a contraceptive?</a:t>
            </a:r>
          </a:p>
          <a:p>
            <a:pPr>
              <a:buFont typeface="Arial"/>
              <a:buChar char="•"/>
            </a:pPr>
            <a:r>
              <a:rPr lang="en-US" dirty="0">
                <a:ea typeface="+mn-lt"/>
                <a:cs typeface="+mn-lt"/>
              </a:rPr>
              <a:t>describe how safer sex is a component of contraception?</a:t>
            </a:r>
          </a:p>
          <a:p>
            <a:pPr>
              <a:buFont typeface="Arial"/>
              <a:buChar char="•"/>
            </a:pPr>
            <a:r>
              <a:rPr lang="en-US" dirty="0">
                <a:ea typeface="+mn-lt"/>
                <a:cs typeface="+mn-lt"/>
              </a:rPr>
              <a:t>differentiate between the four categories of contraceptives and provide at least two examples from each category?</a:t>
            </a:r>
          </a:p>
          <a:p>
            <a:pPr>
              <a:buFont typeface="Arial"/>
              <a:buChar char="•"/>
            </a:pPr>
            <a:r>
              <a:rPr lang="en-US" dirty="0">
                <a:solidFill>
                  <a:schemeClr val="tx1"/>
                </a:solidFill>
                <a:ea typeface="+mn-lt"/>
                <a:cs typeface="+mn-lt"/>
              </a:rPr>
              <a:t>explain </a:t>
            </a:r>
            <a:r>
              <a:rPr lang="en-US" dirty="0">
                <a:ea typeface="+mn-lt"/>
                <a:cs typeface="+mn-lt"/>
              </a:rPr>
              <a:t>why someone would or would not use an emergency contraceptive?</a:t>
            </a:r>
          </a:p>
          <a:p>
            <a:pPr marL="0" indent="0">
              <a:buNone/>
            </a:pPr>
            <a:endParaRPr lang="en-US" dirty="0">
              <a:cs typeface="Arial"/>
            </a:endParaRPr>
          </a:p>
        </p:txBody>
      </p:sp>
    </p:spTree>
    <p:extLst>
      <p:ext uri="{BB962C8B-B14F-4D97-AF65-F5344CB8AC3E}">
        <p14:creationId xmlns:p14="http://schemas.microsoft.com/office/powerpoint/2010/main" val="1698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3F527-4E9F-4958-9105-657C0EEA6BD9}"/>
              </a:ext>
            </a:extLst>
          </p:cNvPr>
          <p:cNvSpPr>
            <a:spLocks noGrp="1"/>
          </p:cNvSpPr>
          <p:nvPr>
            <p:ph type="title"/>
          </p:nvPr>
        </p:nvSpPr>
        <p:spPr/>
        <p:txBody>
          <a:bodyPr/>
          <a:lstStyle/>
          <a:p>
            <a:pPr algn="ctr"/>
            <a:r>
              <a:rPr lang="en-US" dirty="0">
                <a:ea typeface="+mj-lt"/>
                <a:cs typeface="+mj-lt"/>
              </a:rPr>
              <a:t>Abstinence </a:t>
            </a:r>
            <a:endParaRPr lang="en-US" dirty="0"/>
          </a:p>
        </p:txBody>
      </p:sp>
      <p:sp>
        <p:nvSpPr>
          <p:cNvPr id="3" name="Content Placeholder 2">
            <a:extLst>
              <a:ext uri="{FF2B5EF4-FFF2-40B4-BE49-F238E27FC236}">
                <a16:creationId xmlns:a16="http://schemas.microsoft.com/office/drawing/2014/main" id="{40D04832-7D21-4464-98B2-B4212A07C828}"/>
              </a:ext>
            </a:extLst>
          </p:cNvPr>
          <p:cNvSpPr>
            <a:spLocks noGrp="1"/>
          </p:cNvSpPr>
          <p:nvPr>
            <p:ph idx="1"/>
          </p:nvPr>
        </p:nvSpPr>
        <p:spPr/>
        <p:txBody>
          <a:bodyPr vert="horz" lIns="91440" tIns="45720" rIns="91440" bIns="45720" rtlCol="0" anchor="t">
            <a:normAutofit/>
          </a:bodyPr>
          <a:lstStyle/>
          <a:p>
            <a:r>
              <a:rPr lang="en-US" altLang="en-US" sz="2800" b="1" dirty="0">
                <a:solidFill>
                  <a:schemeClr val="tx1"/>
                </a:solidFill>
              </a:rPr>
              <a:t>Abstinence</a:t>
            </a:r>
            <a:r>
              <a:rPr lang="en-US" altLang="en-US" sz="2800" dirty="0">
                <a:solidFill>
                  <a:schemeClr val="tx1"/>
                </a:solidFill>
              </a:rPr>
              <a:t> means refraining from any type of sexual activity: vaginal; oral; anal; and naked genital-to-genital rubbing, or outercourse. </a:t>
            </a:r>
          </a:p>
          <a:p>
            <a:pPr marL="0" indent="0">
              <a:buNone/>
            </a:pPr>
            <a:endParaRPr lang="en-US" altLang="en-US" sz="2800" dirty="0">
              <a:solidFill>
                <a:schemeClr val="tx1"/>
              </a:solidFill>
            </a:endParaRPr>
          </a:p>
          <a:p>
            <a:r>
              <a:rPr lang="en-US" altLang="en-US" dirty="0">
                <a:solidFill>
                  <a:schemeClr val="tx1"/>
                </a:solidFill>
                <a:cs typeface="Arial"/>
              </a:rPr>
              <a:t>Abstinence is 100% effective in protecting against pregnancy and </a:t>
            </a:r>
            <a:r>
              <a:rPr lang="en-US" altLang="en-US" b="1" dirty="0">
                <a:solidFill>
                  <a:schemeClr val="tx1"/>
                </a:solidFill>
                <a:cs typeface="Arial"/>
              </a:rPr>
              <a:t>sexually transmitted diseases</a:t>
            </a:r>
            <a:r>
              <a:rPr lang="en-US" altLang="en-US" dirty="0">
                <a:solidFill>
                  <a:schemeClr val="tx1"/>
                </a:solidFill>
                <a:cs typeface="Arial"/>
              </a:rPr>
              <a:t> (STDs).</a:t>
            </a:r>
            <a:endParaRPr lang="en-CA" altLang="en-US" dirty="0">
              <a:cs typeface="Arial"/>
            </a:endParaRPr>
          </a:p>
        </p:txBody>
      </p:sp>
    </p:spTree>
    <p:extLst>
      <p:ext uri="{BB962C8B-B14F-4D97-AF65-F5344CB8AC3E}">
        <p14:creationId xmlns:p14="http://schemas.microsoft.com/office/powerpoint/2010/main" val="1471510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BCE3B-D1A2-448C-B2D0-0389F5C7C4E7}"/>
              </a:ext>
            </a:extLst>
          </p:cNvPr>
          <p:cNvSpPr>
            <a:spLocks noGrp="1"/>
          </p:cNvSpPr>
          <p:nvPr>
            <p:ph type="title"/>
          </p:nvPr>
        </p:nvSpPr>
        <p:spPr>
          <a:xfrm>
            <a:off x="628650" y="365126"/>
            <a:ext cx="7949849" cy="1338192"/>
          </a:xfrm>
        </p:spPr>
        <p:txBody>
          <a:bodyPr/>
          <a:lstStyle/>
          <a:p>
            <a:pPr algn="ctr"/>
            <a:r>
              <a:rPr lang="en-US" sz="4000" dirty="0"/>
              <a:t>Advantages of Choosing Abstinence</a:t>
            </a:r>
            <a:endParaRPr lang="en-US" sz="2400" i="1" dirty="0"/>
          </a:p>
        </p:txBody>
      </p:sp>
      <p:sp>
        <p:nvSpPr>
          <p:cNvPr id="4" name="Content Placeholder 3">
            <a:extLst>
              <a:ext uri="{FF2B5EF4-FFF2-40B4-BE49-F238E27FC236}">
                <a16:creationId xmlns:a16="http://schemas.microsoft.com/office/drawing/2014/main" id="{C32DEBD4-07B2-CD87-E9F1-4D70B5E5F3AB}"/>
              </a:ext>
            </a:extLst>
          </p:cNvPr>
          <p:cNvSpPr>
            <a:spLocks noGrp="1"/>
          </p:cNvSpPr>
          <p:nvPr>
            <p:ph idx="1"/>
          </p:nvPr>
        </p:nvSpPr>
        <p:spPr/>
        <p:txBody>
          <a:bodyPr vert="horz" lIns="91440" tIns="45720" rIns="91440" bIns="45720" rtlCol="0" anchor="t">
            <a:normAutofit/>
          </a:bodyPr>
          <a:lstStyle/>
          <a:p>
            <a:r>
              <a:rPr lang="en-US" sz="2400" dirty="0">
                <a:cs typeface="Arial"/>
              </a:rPr>
              <a:t>No medical side effects</a:t>
            </a:r>
          </a:p>
          <a:p>
            <a:r>
              <a:rPr lang="en-US" sz="2400" dirty="0">
                <a:cs typeface="Arial"/>
              </a:rPr>
              <a:t>No cost</a:t>
            </a:r>
          </a:p>
          <a:p>
            <a:r>
              <a:rPr lang="en-US" sz="2400" dirty="0">
                <a:cs typeface="Arial"/>
              </a:rPr>
              <a:t>Can be used at any time</a:t>
            </a:r>
          </a:p>
          <a:p>
            <a:r>
              <a:rPr lang="en-US" sz="2400" dirty="0">
                <a:cs typeface="Arial"/>
              </a:rPr>
              <a:t>It is 100% effective in protecting against pregnancy, human immunodeficiency virus (HIV), and sexually transmitted diseases (STDs)</a:t>
            </a:r>
          </a:p>
        </p:txBody>
      </p:sp>
    </p:spTree>
    <p:extLst>
      <p:ext uri="{BB962C8B-B14F-4D97-AF65-F5344CB8AC3E}">
        <p14:creationId xmlns:p14="http://schemas.microsoft.com/office/powerpoint/2010/main" val="769988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CDC4C-7593-1248-01F6-78403ADF82D4}"/>
              </a:ext>
            </a:extLst>
          </p:cNvPr>
          <p:cNvSpPr>
            <a:spLocks noGrp="1"/>
          </p:cNvSpPr>
          <p:nvPr>
            <p:ph type="title"/>
          </p:nvPr>
        </p:nvSpPr>
        <p:spPr/>
        <p:txBody>
          <a:bodyPr/>
          <a:lstStyle/>
          <a:p>
            <a:pPr algn="ctr"/>
            <a:r>
              <a:rPr lang="en-US" dirty="0"/>
              <a:t>Challenges to Being Abstinent</a:t>
            </a:r>
          </a:p>
        </p:txBody>
      </p:sp>
      <p:sp>
        <p:nvSpPr>
          <p:cNvPr id="3" name="Content Placeholder 2">
            <a:extLst>
              <a:ext uri="{FF2B5EF4-FFF2-40B4-BE49-F238E27FC236}">
                <a16:creationId xmlns:a16="http://schemas.microsoft.com/office/drawing/2014/main" id="{1066D4B8-C859-8028-9EDA-3C8DB47F5125}"/>
              </a:ext>
            </a:extLst>
          </p:cNvPr>
          <p:cNvSpPr>
            <a:spLocks noGrp="1"/>
          </p:cNvSpPr>
          <p:nvPr>
            <p:ph idx="1"/>
          </p:nvPr>
        </p:nvSpPr>
        <p:spPr/>
        <p:txBody>
          <a:bodyPr/>
          <a:lstStyle/>
          <a:p>
            <a:pPr marL="457200" indent="-457200">
              <a:buFont typeface="Arial" panose="020B0604020202020204" pitchFamily="34" charset="0"/>
              <a:buChar char="•"/>
            </a:pPr>
            <a:r>
              <a:rPr lang="en-US" sz="3200" dirty="0">
                <a:ea typeface="+mn-lt"/>
                <a:cs typeface="+mn-lt"/>
              </a:rPr>
              <a:t>It is sometimes hard to abstain from having sex. </a:t>
            </a:r>
          </a:p>
          <a:p>
            <a:pPr marL="457200" indent="-457200">
              <a:buFont typeface="Arial" panose="020B0604020202020204" pitchFamily="34" charset="0"/>
              <a:buChar char="•"/>
            </a:pPr>
            <a:r>
              <a:rPr lang="en-US" sz="2800" dirty="0">
                <a:ea typeface="+mn-lt"/>
                <a:cs typeface="+mn-lt"/>
              </a:rPr>
              <a:t>There may be pressure from your partner or friends to have sex. </a:t>
            </a:r>
          </a:p>
          <a:p>
            <a:endParaRPr lang="en-US" dirty="0"/>
          </a:p>
        </p:txBody>
      </p:sp>
    </p:spTree>
    <p:extLst>
      <p:ext uri="{BB962C8B-B14F-4D97-AF65-F5344CB8AC3E}">
        <p14:creationId xmlns:p14="http://schemas.microsoft.com/office/powerpoint/2010/main" val="3599403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10F59-D96B-3466-00D9-F9258A52BF36}"/>
              </a:ext>
            </a:extLst>
          </p:cNvPr>
          <p:cNvSpPr>
            <a:spLocks noGrp="1"/>
          </p:cNvSpPr>
          <p:nvPr>
            <p:ph type="title"/>
          </p:nvPr>
        </p:nvSpPr>
        <p:spPr/>
        <p:txBody>
          <a:bodyPr/>
          <a:lstStyle/>
          <a:p>
            <a:pPr algn="ctr"/>
            <a:r>
              <a:rPr lang="en-US" dirty="0"/>
              <a:t>Contraception</a:t>
            </a:r>
          </a:p>
        </p:txBody>
      </p:sp>
      <p:sp>
        <p:nvSpPr>
          <p:cNvPr id="3" name="Content Placeholder 2">
            <a:extLst>
              <a:ext uri="{FF2B5EF4-FFF2-40B4-BE49-F238E27FC236}">
                <a16:creationId xmlns:a16="http://schemas.microsoft.com/office/drawing/2014/main" id="{CDF784C6-EEB9-8F63-0AEA-9B7EDCB84BFF}"/>
              </a:ext>
            </a:extLst>
          </p:cNvPr>
          <p:cNvSpPr>
            <a:spLocks noGrp="1"/>
          </p:cNvSpPr>
          <p:nvPr>
            <p:ph idx="1"/>
          </p:nvPr>
        </p:nvSpPr>
        <p:spPr/>
        <p:txBody>
          <a:bodyPr vert="horz" lIns="91440" tIns="45720" rIns="91440" bIns="45720" rtlCol="0" anchor="t">
            <a:normAutofit/>
          </a:bodyPr>
          <a:lstStyle/>
          <a:p>
            <a:r>
              <a:rPr lang="en-US" b="1" dirty="0">
                <a:cs typeface="Arial"/>
              </a:rPr>
              <a:t>Contraception</a:t>
            </a:r>
            <a:r>
              <a:rPr lang="en-US" dirty="0">
                <a:cs typeface="Arial"/>
              </a:rPr>
              <a:t> is any method, medicine, or device used to prevent pregnancy.</a:t>
            </a:r>
          </a:p>
          <a:p>
            <a:r>
              <a:rPr lang="en-US" dirty="0">
                <a:cs typeface="Arial"/>
              </a:rPr>
              <a:t>Using contraception is </a:t>
            </a:r>
            <a:r>
              <a:rPr lang="en-US" b="1" dirty="0">
                <a:cs typeface="Arial"/>
              </a:rPr>
              <a:t>safer sex </a:t>
            </a:r>
            <a:r>
              <a:rPr lang="en-US" dirty="0">
                <a:cs typeface="Arial"/>
              </a:rPr>
              <a:t>compared to no contraception. </a:t>
            </a:r>
          </a:p>
          <a:p>
            <a:pPr lvl="1"/>
            <a:r>
              <a:rPr lang="en-US" dirty="0">
                <a:cs typeface="Arial"/>
              </a:rPr>
              <a:t>Safer sex is sex with an external latex condom; an internal condom; dental dams; gloves; or a finger sleeve.</a:t>
            </a:r>
          </a:p>
        </p:txBody>
      </p:sp>
    </p:spTree>
    <p:extLst>
      <p:ext uri="{BB962C8B-B14F-4D97-AF65-F5344CB8AC3E}">
        <p14:creationId xmlns:p14="http://schemas.microsoft.com/office/powerpoint/2010/main" val="575880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D6773-D717-EBE1-CA6C-5EC951FBCE85}"/>
              </a:ext>
            </a:extLst>
          </p:cNvPr>
          <p:cNvSpPr>
            <a:spLocks noGrp="1"/>
          </p:cNvSpPr>
          <p:nvPr>
            <p:ph type="title"/>
          </p:nvPr>
        </p:nvSpPr>
        <p:spPr/>
        <p:txBody>
          <a:bodyPr>
            <a:normAutofit fontScale="90000"/>
          </a:bodyPr>
          <a:lstStyle/>
          <a:p>
            <a:pPr algn="ctr"/>
            <a:r>
              <a:rPr lang="en-US" dirty="0"/>
              <a:t>The Primary Categories of Contraceptives</a:t>
            </a:r>
            <a:br>
              <a:rPr lang="en-US" dirty="0"/>
            </a:br>
            <a:r>
              <a:rPr lang="en-US" sz="2700" i="1" dirty="0"/>
              <a:t>(1 of 4)</a:t>
            </a:r>
          </a:p>
        </p:txBody>
      </p:sp>
      <p:sp>
        <p:nvSpPr>
          <p:cNvPr id="3" name="Content Placeholder 2">
            <a:extLst>
              <a:ext uri="{FF2B5EF4-FFF2-40B4-BE49-F238E27FC236}">
                <a16:creationId xmlns:a16="http://schemas.microsoft.com/office/drawing/2014/main" id="{376F292C-0756-7F1A-362B-01289C11BB56}"/>
              </a:ext>
            </a:extLst>
          </p:cNvPr>
          <p:cNvSpPr>
            <a:spLocks noGrp="1"/>
          </p:cNvSpPr>
          <p:nvPr>
            <p:ph idx="1"/>
          </p:nvPr>
        </p:nvSpPr>
        <p:spPr>
          <a:xfrm>
            <a:off x="628650" y="1886585"/>
            <a:ext cx="7886700" cy="4351338"/>
          </a:xfrm>
        </p:spPr>
        <p:txBody>
          <a:bodyPr vert="horz" lIns="91440" tIns="45720" rIns="91440" bIns="45720" rtlCol="0" anchor="t">
            <a:normAutofit/>
          </a:bodyPr>
          <a:lstStyle/>
          <a:p>
            <a:r>
              <a:rPr lang="en-US" b="1" dirty="0">
                <a:cs typeface="Arial"/>
              </a:rPr>
              <a:t>Barrier contraceptives </a:t>
            </a:r>
            <a:r>
              <a:rPr lang="en-US" dirty="0">
                <a:cs typeface="Arial"/>
              </a:rPr>
              <a:t>prevent sperm from entering the  uterus and, depending on the barrier contraceptive, may also prevent STDs from being spread. </a:t>
            </a:r>
          </a:p>
          <a:p>
            <a:pPr lvl="1"/>
            <a:r>
              <a:rPr lang="en-US" dirty="0">
                <a:cs typeface="Arial"/>
              </a:rPr>
              <a:t>These include the external condom, internal condom, dental dam, finger sleeve, diaphragm, cervical cap, sponge, and spermicide. </a:t>
            </a:r>
          </a:p>
          <a:p>
            <a:pPr marL="0" indent="0" algn="r">
              <a:buNone/>
            </a:pPr>
            <a:endParaRPr lang="en-US" dirty="0">
              <a:cs typeface="Arial"/>
            </a:endParaRPr>
          </a:p>
          <a:p>
            <a:pPr marL="0" indent="0" algn="r">
              <a:buNone/>
            </a:pPr>
            <a:endParaRPr lang="en-US" dirty="0">
              <a:cs typeface="Arial"/>
            </a:endParaRPr>
          </a:p>
          <a:p>
            <a:pPr marL="0" indent="0" algn="r">
              <a:buNone/>
            </a:pPr>
            <a:endParaRPr lang="en-US" sz="1400" dirty="0">
              <a:cs typeface="Arial"/>
            </a:endParaRPr>
          </a:p>
          <a:p>
            <a:pPr marL="0" indent="0" algn="r">
              <a:buNone/>
            </a:pPr>
            <a:r>
              <a:rPr lang="en-US" sz="1400" i="1" dirty="0">
                <a:cs typeface="Arial"/>
              </a:rPr>
              <a:t>(continued)</a:t>
            </a:r>
          </a:p>
          <a:p>
            <a:pPr marL="0" indent="0" algn="r">
              <a:buNone/>
            </a:pPr>
            <a:endParaRPr lang="en-US" dirty="0">
              <a:cs typeface="Arial"/>
            </a:endParaRPr>
          </a:p>
        </p:txBody>
      </p:sp>
    </p:spTree>
    <p:extLst>
      <p:ext uri="{BB962C8B-B14F-4D97-AF65-F5344CB8AC3E}">
        <p14:creationId xmlns:p14="http://schemas.microsoft.com/office/powerpoint/2010/main" val="230478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D6773-D717-EBE1-CA6C-5EC951FBCE85}"/>
              </a:ext>
            </a:extLst>
          </p:cNvPr>
          <p:cNvSpPr>
            <a:spLocks noGrp="1"/>
          </p:cNvSpPr>
          <p:nvPr>
            <p:ph type="title"/>
          </p:nvPr>
        </p:nvSpPr>
        <p:spPr/>
        <p:txBody>
          <a:bodyPr>
            <a:normAutofit fontScale="90000"/>
          </a:bodyPr>
          <a:lstStyle/>
          <a:p>
            <a:pPr algn="ctr"/>
            <a:r>
              <a:rPr lang="en-US" dirty="0"/>
              <a:t>The Primary Categories of Contraceptives</a:t>
            </a:r>
            <a:br>
              <a:rPr lang="en-US" dirty="0"/>
            </a:br>
            <a:r>
              <a:rPr lang="en-US" sz="2700" i="1" dirty="0"/>
              <a:t>(2 of 4)</a:t>
            </a:r>
          </a:p>
        </p:txBody>
      </p:sp>
      <p:sp>
        <p:nvSpPr>
          <p:cNvPr id="3" name="Content Placeholder 2">
            <a:extLst>
              <a:ext uri="{FF2B5EF4-FFF2-40B4-BE49-F238E27FC236}">
                <a16:creationId xmlns:a16="http://schemas.microsoft.com/office/drawing/2014/main" id="{376F292C-0756-7F1A-362B-01289C11BB56}"/>
              </a:ext>
            </a:extLst>
          </p:cNvPr>
          <p:cNvSpPr>
            <a:spLocks noGrp="1"/>
          </p:cNvSpPr>
          <p:nvPr>
            <p:ph idx="1"/>
          </p:nvPr>
        </p:nvSpPr>
        <p:spPr>
          <a:xfrm>
            <a:off x="628650" y="1886585"/>
            <a:ext cx="7886700" cy="4351338"/>
          </a:xfrm>
        </p:spPr>
        <p:txBody>
          <a:bodyPr vert="horz" lIns="91440" tIns="45720" rIns="91440" bIns="45720" rtlCol="0" anchor="t">
            <a:normAutofit/>
          </a:bodyPr>
          <a:lstStyle/>
          <a:p>
            <a:r>
              <a:rPr lang="en-US" b="1" dirty="0">
                <a:cs typeface="Arial"/>
              </a:rPr>
              <a:t>Hormonal contraceptives </a:t>
            </a:r>
            <a:r>
              <a:rPr lang="en-US" dirty="0">
                <a:cs typeface="Arial"/>
              </a:rPr>
              <a:t>contain progestin, with or without estrogen, which work to prevent ovulation. </a:t>
            </a:r>
          </a:p>
          <a:p>
            <a:pPr lvl="1"/>
            <a:r>
              <a:rPr lang="en-US" dirty="0">
                <a:cs typeface="Arial"/>
              </a:rPr>
              <a:t>These include the birth control pill, birth control patch, medroxyprogesterone acetate (Depo-Provera) shot, intrauterine device (IUD), vaginal contraceptive ring, and the implant. </a:t>
            </a:r>
          </a:p>
          <a:p>
            <a:pPr marL="0" indent="0" algn="r">
              <a:buNone/>
            </a:pPr>
            <a:endParaRPr lang="en-US" dirty="0">
              <a:cs typeface="Arial"/>
            </a:endParaRPr>
          </a:p>
          <a:p>
            <a:pPr marL="0" indent="0" algn="r">
              <a:buNone/>
            </a:pPr>
            <a:endParaRPr lang="en-US" dirty="0">
              <a:cs typeface="Arial"/>
            </a:endParaRPr>
          </a:p>
          <a:p>
            <a:pPr marL="0" indent="0" algn="r">
              <a:buNone/>
            </a:pPr>
            <a:endParaRPr lang="en-US" sz="1400" i="1" dirty="0">
              <a:cs typeface="Arial"/>
            </a:endParaRPr>
          </a:p>
          <a:p>
            <a:pPr marL="0" indent="0" algn="r">
              <a:buNone/>
            </a:pPr>
            <a:r>
              <a:rPr lang="en-US" sz="1400" i="1" dirty="0">
                <a:cs typeface="Arial"/>
              </a:rPr>
              <a:t>(continued)</a:t>
            </a:r>
          </a:p>
          <a:p>
            <a:pPr marL="0" indent="0" algn="r">
              <a:buNone/>
            </a:pPr>
            <a:endParaRPr lang="en-US" dirty="0">
              <a:cs typeface="Arial"/>
            </a:endParaRPr>
          </a:p>
        </p:txBody>
      </p:sp>
    </p:spTree>
    <p:extLst>
      <p:ext uri="{BB962C8B-B14F-4D97-AF65-F5344CB8AC3E}">
        <p14:creationId xmlns:p14="http://schemas.microsoft.com/office/powerpoint/2010/main" val="3419221226"/>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1007</TotalTime>
  <Words>637</Words>
  <Application>Microsoft Office PowerPoint</Application>
  <PresentationFormat>On-screen Show (4:3)</PresentationFormat>
  <Paragraphs>64</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Arial,Sans-Serif</vt:lpstr>
      <vt:lpstr>Calibri</vt:lpstr>
      <vt:lpstr>Office Theme</vt:lpstr>
      <vt:lpstr>Abstinence and Contraception</vt:lpstr>
      <vt:lpstr>Write About It</vt:lpstr>
      <vt:lpstr>Can You . . .</vt:lpstr>
      <vt:lpstr>Abstinence </vt:lpstr>
      <vt:lpstr>Advantages of Choosing Abstinence</vt:lpstr>
      <vt:lpstr>Challenges to Being Abstinent</vt:lpstr>
      <vt:lpstr>Contraception</vt:lpstr>
      <vt:lpstr>The Primary Categories of Contraceptives (1 of 4)</vt:lpstr>
      <vt:lpstr>The Primary Categories of Contraceptives (2 of 4)</vt:lpstr>
      <vt:lpstr>The Primary Categories of Contraceptives (3 of 4)</vt:lpstr>
      <vt:lpstr>The Primary Categories of Contraceptives (4 of 4)</vt:lpstr>
      <vt:lpstr>Emergency Contraception</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My Health</dc:title>
  <dc:creator>Human Kinetics</dc:creator>
  <cp:lastModifiedBy>Melissa Feld</cp:lastModifiedBy>
  <cp:revision>517</cp:revision>
  <dcterms:created xsi:type="dcterms:W3CDTF">2020-04-29T19:38:00Z</dcterms:created>
  <dcterms:modified xsi:type="dcterms:W3CDTF">2023-07-24T20:58:05Z</dcterms:modified>
</cp:coreProperties>
</file>